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15"/>
  </p:handoutMasterIdLst>
  <p:sldIdLst>
    <p:sldId id="256" r:id="rId2"/>
    <p:sldId id="257" r:id="rId3"/>
    <p:sldId id="258" r:id="rId4"/>
    <p:sldId id="265" r:id="rId5"/>
    <p:sldId id="259" r:id="rId6"/>
    <p:sldId id="266" r:id="rId7"/>
    <p:sldId id="260" r:id="rId8"/>
    <p:sldId id="264" r:id="rId9"/>
    <p:sldId id="261" r:id="rId10"/>
    <p:sldId id="262" r:id="rId11"/>
    <p:sldId id="263" r:id="rId12"/>
    <p:sldId id="268" r:id="rId13"/>
    <p:sldId id="267" r:id="rId14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 autoAdjust="0"/>
    <p:restoredTop sz="94618" autoAdjust="0"/>
  </p:normalViewPr>
  <p:slideViewPr>
    <p:cSldViewPr>
      <p:cViewPr varScale="1">
        <p:scale>
          <a:sx n="96" d="100"/>
          <a:sy n="96" d="100"/>
        </p:scale>
        <p:origin x="98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58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9DB54-03EE-4E29-8456-84CE8F1114C8}" type="datetimeFigureOut">
              <a:rPr lang="de-DE" smtClean="0"/>
              <a:t>06.04.2022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940E1-E724-4786-93D6-F61168ACF7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6230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2C93-A622-48E7-A272-2AD098597B8E}" type="datetimeFigureOut">
              <a:rPr lang="de-DE" smtClean="0"/>
              <a:t>06.04.2022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63E6D1A-56FB-450A-BFC8-0DD820DFEF7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pic>
        <p:nvPicPr>
          <p:cNvPr id="20" name="Picture 6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188913"/>
            <a:ext cx="10699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2C93-A622-48E7-A272-2AD098597B8E}" type="datetimeFigureOut">
              <a:rPr lang="de-DE" smtClean="0"/>
              <a:t>06.04.2022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6D1A-56FB-450A-BFC8-0DD820DFEF78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63E6D1A-56FB-450A-BFC8-0DD820DFEF78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2C93-A622-48E7-A272-2AD098597B8E}" type="datetimeFigureOut">
              <a:rPr lang="de-DE" smtClean="0"/>
              <a:t>06.04.2022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2C93-A622-48E7-A272-2AD098597B8E}" type="datetimeFigureOut">
              <a:rPr lang="de-DE" smtClean="0"/>
              <a:t>06.04.2022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63E6D1A-56FB-450A-BFC8-0DD820DFEF7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pic>
        <p:nvPicPr>
          <p:cNvPr id="7" name="Picture 6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188913"/>
            <a:ext cx="10699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ec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2C93-A622-48E7-A272-2AD098597B8E}" type="datetimeFigureOut">
              <a:rPr lang="de-DE" smtClean="0"/>
              <a:t>06.04.2022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63E6D1A-56FB-450A-BFC8-0DD820DFEF78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6B22C93-A622-48E7-A272-2AD098597B8E}" type="datetimeFigureOut">
              <a:rPr lang="de-DE" smtClean="0"/>
              <a:t>06.04.2022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6D1A-56FB-450A-BFC8-0DD820DFEF7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nhaltsplatzhalt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2C93-A622-48E7-A272-2AD098597B8E}" type="datetimeFigureOut">
              <a:rPr lang="de-DE" smtClean="0"/>
              <a:t>06.04.2022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de-DE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nhaltsplatzhalt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26" name="Inhaltsplatzhalt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63E6D1A-56FB-450A-BFC8-0DD820DFEF78}" type="slidenum">
              <a:rPr lang="de-DE" smtClean="0"/>
              <a:t>‹Nr.›</a:t>
            </a:fld>
            <a:endParaRPr lang="de-DE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2C93-A622-48E7-A272-2AD098597B8E}" type="datetimeFigureOut">
              <a:rPr lang="de-DE" smtClean="0"/>
              <a:t>06.04.2022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63E6D1A-56FB-450A-BFC8-0DD820DFEF7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ec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2C93-A622-48E7-A272-2AD098597B8E}" type="datetimeFigureOut">
              <a:rPr lang="de-DE" smtClean="0"/>
              <a:t>06.04.2022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3E6D1A-56FB-450A-BFC8-0DD820DFEF78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nhaltsplatzhalt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63E6D1A-56FB-450A-BFC8-0DD820DFEF78}" type="slidenum">
              <a:rPr lang="de-DE" smtClean="0"/>
              <a:t>‹Nr.›</a:t>
            </a:fld>
            <a:endParaRPr lang="de-DE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22C93-A622-48E7-A272-2AD098597B8E}" type="datetimeFigureOut">
              <a:rPr lang="de-DE" smtClean="0"/>
              <a:t>06.04.2022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erade Verbindung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63E6D1A-56FB-450A-BFC8-0DD820DFEF78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6B22C93-A622-48E7-A272-2AD098597B8E}" type="datetimeFigureOut">
              <a:rPr lang="de-DE" smtClean="0"/>
              <a:t>06.04.2022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6B22C93-A622-48E7-A272-2AD098597B8E}" type="datetimeFigureOut">
              <a:rPr lang="de-DE" smtClean="0"/>
              <a:t>06.04.2022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63E6D1A-56FB-450A-BFC8-0DD820DFEF78}" type="slidenum">
              <a:rPr lang="de-DE" smtClean="0"/>
              <a:t>‹Nr.›</a:t>
            </a:fld>
            <a:endParaRPr lang="de-DE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/>
              <a:t>Textmasterformat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769840"/>
          </a:xfrm>
        </p:spPr>
        <p:txBody>
          <a:bodyPr>
            <a:normAutofit/>
          </a:bodyPr>
          <a:lstStyle/>
          <a:p>
            <a:endParaRPr lang="de-DE" dirty="0"/>
          </a:p>
          <a:p>
            <a:r>
              <a:rPr lang="de-DE" sz="2800" dirty="0"/>
              <a:t>Wer? Wie? Was?</a:t>
            </a:r>
          </a:p>
          <a:p>
            <a:r>
              <a:rPr lang="de-DE" sz="2800" dirty="0"/>
              <a:t>Wieso? Weshalb? Warum? – </a:t>
            </a:r>
          </a:p>
          <a:p>
            <a:r>
              <a:rPr lang="de-DE" sz="2800" dirty="0"/>
              <a:t>Wer nicht fragt…  bleibt dumm!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Sozialwissenschaften – </a:t>
            </a:r>
            <a:br>
              <a:rPr lang="de-DE" dirty="0"/>
            </a:br>
            <a:r>
              <a:rPr lang="de-DE" dirty="0"/>
              <a:t>Was ist das?</a:t>
            </a:r>
          </a:p>
        </p:txBody>
      </p:sp>
    </p:spTree>
    <p:extLst>
      <p:ext uri="{BB962C8B-B14F-4D97-AF65-F5344CB8AC3E}">
        <p14:creationId xmlns:p14="http://schemas.microsoft.com/office/powerpoint/2010/main" val="337951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de-DE" dirty="0"/>
              <a:t>Persönliche Kompetenzen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DE" altLang="de-DE" dirty="0"/>
              <a:t>Zuverlässigkeit</a:t>
            </a:r>
          </a:p>
          <a:p>
            <a:pPr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DE" altLang="de-DE" dirty="0"/>
              <a:t>Lern/Leistungsbereitschaft</a:t>
            </a:r>
          </a:p>
          <a:p>
            <a:pPr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DE" altLang="de-DE" dirty="0"/>
              <a:t>Ausdauer/Durchhaltevermögen</a:t>
            </a:r>
          </a:p>
          <a:p>
            <a:pPr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DE" altLang="de-DE" dirty="0"/>
              <a:t>Verantwortungsbereitschaft-Selbständigkeit</a:t>
            </a:r>
          </a:p>
          <a:p>
            <a:pPr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DE" altLang="de-DE" dirty="0"/>
              <a:t>Fähigkeit zur Kritik bzw. Selbstkritik</a:t>
            </a:r>
          </a:p>
          <a:p>
            <a:pPr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DE" altLang="de-DE" dirty="0"/>
              <a:t>Kreativität (z.B. Präsentationstechniken)</a:t>
            </a:r>
          </a:p>
          <a:p>
            <a:pPr marL="0" indent="0">
              <a:spcBef>
                <a:spcPct val="50000"/>
              </a:spcBef>
              <a:buNone/>
            </a:pPr>
            <a:endParaRPr lang="de-DE" altLang="de-DE" dirty="0"/>
          </a:p>
          <a:p>
            <a:endParaRPr lang="de-DE" dirty="0"/>
          </a:p>
        </p:txBody>
      </p:sp>
      <p:pic>
        <p:nvPicPr>
          <p:cNvPr id="4" name="Picture 9" descr="MCj02328990000[1]"/>
          <p:cNvPicPr>
            <a:picLocks noChangeAspect="1" noChangeArrowheads="1"/>
          </p:cNvPicPr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293096"/>
            <a:ext cx="1614488" cy="184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6143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Für wen ist das Fach interessant?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/>
              <a:t>Für alle, </a:t>
            </a:r>
          </a:p>
          <a:p>
            <a:r>
              <a:rPr lang="de-DE" dirty="0"/>
              <a:t>die Spaß am Neuen haben, sich auf Veränderungen einlassen wollen und gerne Dinge hinterfragen,</a:t>
            </a:r>
          </a:p>
          <a:p>
            <a:r>
              <a:rPr lang="de-DE" dirty="0"/>
              <a:t>die gerne mit anderen SchülerInnen in verschiedenen Sozialformen zusammenarbeiten: Gruppenarbeit, Gruppenpuzzle, Planspiel, …</a:t>
            </a:r>
          </a:p>
          <a:p>
            <a:r>
              <a:rPr lang="de-DE" dirty="0"/>
              <a:t>die analytisch arbeiten: Fachbegriffe lernen und anwenden in neuen Zusammenhängen, Tabellen und Schaubilder auswerten,</a:t>
            </a:r>
          </a:p>
          <a:p>
            <a:r>
              <a:rPr lang="de-DE" dirty="0"/>
              <a:t>die Texte inhaltlich erfassen und mit eigenen Worten wiedergeben können, …</a:t>
            </a:r>
          </a:p>
          <a:p>
            <a:r>
              <a:rPr lang="de-DE" dirty="0"/>
              <a:t>die kreativ sind und das auch gerne zeigen wollen…</a:t>
            </a:r>
          </a:p>
        </p:txBody>
      </p:sp>
    </p:spTree>
    <p:extLst>
      <p:ext uri="{BB962C8B-B14F-4D97-AF65-F5344CB8AC3E}">
        <p14:creationId xmlns:p14="http://schemas.microsoft.com/office/powerpoint/2010/main" val="2707629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Für wen ist das Fach interessant?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…und für alle, </a:t>
            </a:r>
          </a:p>
          <a:p>
            <a:r>
              <a:rPr lang="de-DE" dirty="0"/>
              <a:t>die eine kaufmännische oder soziale Ausbildung anstreben,</a:t>
            </a:r>
          </a:p>
          <a:p>
            <a:r>
              <a:rPr lang="de-DE" dirty="0"/>
              <a:t>die das </a:t>
            </a:r>
            <a:r>
              <a:rPr lang="de-DE"/>
              <a:t>(Fach-)Abitur </a:t>
            </a:r>
            <a:r>
              <a:rPr lang="de-DE" dirty="0"/>
              <a:t>anstreben: Analysefähigkeit der Schüler wird gefördert und die systematische Anwendung sozialwissenschaftlicher Methoden vermittelt.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7434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971600" y="1844824"/>
            <a:ext cx="7715200" cy="428133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de-DE" sz="6600" dirty="0"/>
              <a:t>- </a:t>
            </a:r>
            <a:r>
              <a:rPr lang="de-DE" sz="6600" dirty="0" err="1"/>
              <a:t>lichen</a:t>
            </a:r>
            <a:endParaRPr lang="de-DE" sz="6600" dirty="0"/>
          </a:p>
          <a:p>
            <a:pPr marL="0" indent="0" algn="ctr">
              <a:buNone/>
            </a:pPr>
            <a:r>
              <a:rPr lang="de-DE" sz="6600" dirty="0"/>
              <a:t> Dank </a:t>
            </a:r>
          </a:p>
          <a:p>
            <a:pPr marL="0" indent="0" algn="ctr">
              <a:buNone/>
            </a:pPr>
            <a:r>
              <a:rPr lang="de-DE" sz="6600" dirty="0"/>
              <a:t>für </a:t>
            </a:r>
          </a:p>
          <a:p>
            <a:pPr marL="0" indent="0" algn="ctr">
              <a:buNone/>
            </a:pPr>
            <a:r>
              <a:rPr lang="de-DE" sz="6600" dirty="0"/>
              <a:t>Ihre Aufmerksamkeit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612" y="1988840"/>
            <a:ext cx="20669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8796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dirty="0"/>
              <a:t>Die drei Bereiche des Faches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de-DE" dirty="0"/>
          </a:p>
          <a:p>
            <a:r>
              <a:rPr lang="de-DE" dirty="0"/>
              <a:t>Politik </a:t>
            </a:r>
          </a:p>
          <a:p>
            <a:r>
              <a:rPr lang="de-DE" dirty="0"/>
              <a:t>Soziologie</a:t>
            </a:r>
          </a:p>
          <a:p>
            <a:r>
              <a:rPr lang="de-DE" dirty="0"/>
              <a:t>Wirtschaft</a:t>
            </a:r>
          </a:p>
          <a:p>
            <a:pPr marL="0" indent="0">
              <a:buNone/>
            </a:pPr>
            <a:r>
              <a:rPr lang="de-DE" dirty="0"/>
              <a:t>Schwerpunktbereiche an der THS sind der soziologische und wirtschaftliche Bereich, da Politik ab Klasse 8 als eigenständiges Unterrichtsfach unterrichtet wird.</a:t>
            </a:r>
          </a:p>
          <a:p>
            <a:pPr marL="0" indent="0">
              <a:buNone/>
            </a:pPr>
            <a:r>
              <a:rPr lang="de-DE" dirty="0"/>
              <a:t>Die wirtschaftlichen Aspekte aus dem Fach Wirtschaft werden vertieft behandelt.</a:t>
            </a:r>
          </a:p>
        </p:txBody>
      </p:sp>
    </p:spTree>
    <p:extLst>
      <p:ext uri="{BB962C8B-B14F-4D97-AF65-F5344CB8AC3E}">
        <p14:creationId xmlns:p14="http://schemas.microsoft.com/office/powerpoint/2010/main" val="3492680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510608" cy="758952"/>
          </a:xfrm>
        </p:spPr>
        <p:txBody>
          <a:bodyPr>
            <a:noAutofit/>
          </a:bodyPr>
          <a:lstStyle/>
          <a:p>
            <a:r>
              <a:rPr lang="de-DE" sz="2800" dirty="0"/>
              <a:t>Inhaltliche Gestaltung in der Jahrgangsstufe 7/8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Schwerpunkt: Lebensbereiche der Jugendlichen</a:t>
            </a:r>
          </a:p>
          <a:p>
            <a:endParaRPr lang="de-DE" dirty="0"/>
          </a:p>
          <a:p>
            <a:r>
              <a:rPr lang="de-DE" dirty="0"/>
              <a:t>Welche Rolle spiele „ICH“ in der Gesellschaft in wirtschaftlicher, sozialer und politischer Hinsicht</a:t>
            </a:r>
          </a:p>
        </p:txBody>
      </p:sp>
    </p:spTree>
    <p:extLst>
      <p:ext uri="{BB962C8B-B14F-4D97-AF65-F5344CB8AC3E}">
        <p14:creationId xmlns:p14="http://schemas.microsoft.com/office/powerpoint/2010/main" val="2617150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Themen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/>
              <a:t> Jugendliche in der Gesellschaft – Auf dem Weg zum Erwachsenwerden</a:t>
            </a:r>
          </a:p>
          <a:p>
            <a:r>
              <a:rPr lang="de-DE" dirty="0"/>
              <a:t>Das Geld – Funktion und Herkunft</a:t>
            </a:r>
          </a:p>
          <a:p>
            <a:r>
              <a:rPr lang="de-DE" dirty="0"/>
              <a:t>Jugend und Verbraucherschutz</a:t>
            </a:r>
          </a:p>
          <a:p>
            <a:r>
              <a:rPr lang="de-DE" dirty="0"/>
              <a:t>Der Markt und seine Prozesse</a:t>
            </a:r>
          </a:p>
          <a:p>
            <a:r>
              <a:rPr lang="de-DE" dirty="0"/>
              <a:t>Gruppen im wirtschaftlichen </a:t>
            </a:r>
            <a:br>
              <a:rPr lang="de-DE" dirty="0"/>
            </a:br>
            <a:r>
              <a:rPr lang="de-DE" dirty="0"/>
              <a:t>Geschehen </a:t>
            </a: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5" name="Picture 12" descr="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46284">
            <a:off x="6043511" y="4065075"/>
            <a:ext cx="2278207" cy="149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MCj03439410000[1]"/>
          <p:cNvPicPr>
            <a:picLocks noChangeAspect="1" noChangeArrowheads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492896"/>
            <a:ext cx="1474788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8573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23462" y="404664"/>
            <a:ext cx="7870648" cy="758952"/>
          </a:xfrm>
        </p:spPr>
        <p:txBody>
          <a:bodyPr>
            <a:noAutofit/>
          </a:bodyPr>
          <a:lstStyle/>
          <a:p>
            <a:r>
              <a:rPr lang="de-DE" sz="2800" dirty="0"/>
              <a:t>Inhaltliche Gestaltung in der Jahrgangsstufe 9/10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Schwerpunkt: Das zukünftige Leben in der Welt der Erwachsenen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Schüler entwickeln die Fähigkeit zu erkennen, dass sie bestimmt werden durch soziale, politische und ökonomische Gegebenheiten/Möglichkeiten</a:t>
            </a:r>
          </a:p>
        </p:txBody>
      </p:sp>
      <p:pic>
        <p:nvPicPr>
          <p:cNvPr id="4" name="Picture 9" descr="MCj0299117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28743">
            <a:off x="2954336" y="2207860"/>
            <a:ext cx="1944687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5668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Themen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/>
              <a:t> Die Börse</a:t>
            </a:r>
          </a:p>
          <a:p>
            <a:r>
              <a:rPr lang="de-DE" dirty="0"/>
              <a:t>Globalisierung</a:t>
            </a:r>
          </a:p>
          <a:p>
            <a:r>
              <a:rPr lang="de-DE" dirty="0"/>
              <a:t>Gentechnik</a:t>
            </a:r>
          </a:p>
          <a:p>
            <a:r>
              <a:rPr lang="de-DE" dirty="0"/>
              <a:t>Menschenrechte</a:t>
            </a:r>
          </a:p>
          <a:p>
            <a:r>
              <a:rPr lang="de-DE" dirty="0"/>
              <a:t>Arbeitslosigkeit</a:t>
            </a:r>
          </a:p>
          <a:p>
            <a:r>
              <a:rPr lang="de-DE" dirty="0"/>
              <a:t>Krieg und Frieden</a:t>
            </a:r>
          </a:p>
          <a:p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78" y="1988840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Bildergebnis für Arbeitslosigke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221088"/>
            <a:ext cx="272415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0257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Kompetenzen?!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50000"/>
              </a:spcBef>
              <a:buNone/>
            </a:pPr>
            <a:endParaRPr lang="de-DE" altLang="de-DE" sz="3600" b="1" u="sng" dirty="0"/>
          </a:p>
          <a:p>
            <a:pPr>
              <a:spcBef>
                <a:spcPct val="50000"/>
              </a:spcBef>
            </a:pPr>
            <a:r>
              <a:rPr lang="de-DE" altLang="de-DE" dirty="0"/>
              <a:t> Welche Kompetenzen erwartet die Wirtschaft von den Schulabgängern?</a:t>
            </a:r>
          </a:p>
          <a:p>
            <a:pPr>
              <a:spcBef>
                <a:spcPct val="50000"/>
              </a:spcBef>
            </a:pPr>
            <a:r>
              <a:rPr lang="de-DE" altLang="de-DE" dirty="0"/>
              <a:t>Welche Kompetenzen vermittelt das Fach Sozialwissenschaften?</a:t>
            </a:r>
          </a:p>
        </p:txBody>
      </p:sp>
    </p:spTree>
    <p:extLst>
      <p:ext uri="{BB962C8B-B14F-4D97-AF65-F5344CB8AC3E}">
        <p14:creationId xmlns:p14="http://schemas.microsoft.com/office/powerpoint/2010/main" val="289338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Fachliche Kompetenzen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de-DE" altLang="de-DE" dirty="0"/>
              <a:t> 	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altLang="de-DE" dirty="0"/>
              <a:t>Grundkenntnisse wirtschaftlicher Zusammenhänge:</a:t>
            </a:r>
          </a:p>
          <a:p>
            <a:pPr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DE" altLang="de-DE" dirty="0"/>
              <a:t>Wie funktioniert die Wirtschaft?</a:t>
            </a:r>
          </a:p>
          <a:p>
            <a:pPr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DE" altLang="de-DE" dirty="0"/>
              <a:t>Was für Aufgaben haben die  Unternehmen, die  privaten Haushalte und der Staat innerhalb des wirtschaftlichen Systems?</a:t>
            </a:r>
          </a:p>
          <a:p>
            <a:pPr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DE" altLang="de-DE" dirty="0"/>
              <a:t>Welche Rolle spiele ich als einzelner Verbraucher innerhalb dieses Systems?</a:t>
            </a:r>
          </a:p>
          <a:p>
            <a:pPr marL="0" indent="0">
              <a:spcBef>
                <a:spcPct val="50000"/>
              </a:spcBef>
              <a:buNone/>
            </a:pPr>
            <a:endParaRPr lang="de-DE" altLang="de-DE" dirty="0"/>
          </a:p>
          <a:p>
            <a:endParaRPr lang="de-DE" dirty="0"/>
          </a:p>
        </p:txBody>
      </p:sp>
      <p:pic>
        <p:nvPicPr>
          <p:cNvPr id="4" name="Picture 9" descr="MCj01962980000[1]"/>
          <p:cNvPicPr>
            <a:picLocks noChangeAspect="1" noChangeArrowheads="1"/>
          </p:cNvPicPr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16510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2158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Soziale Kompetenzen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50000"/>
              </a:spcBef>
              <a:buNone/>
            </a:pPr>
            <a:endParaRPr lang="de-DE" altLang="de-DE" sz="3600" b="1" u="sng" dirty="0"/>
          </a:p>
          <a:p>
            <a:pPr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DE" altLang="de-DE" dirty="0"/>
              <a:t>Kooperationsbereitschaft – Teamfähigkeit</a:t>
            </a:r>
          </a:p>
          <a:p>
            <a:pPr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DE" altLang="de-DE" dirty="0"/>
              <a:t>Kommunikationsfähigkeit </a:t>
            </a:r>
          </a:p>
          <a:p>
            <a:pPr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DE" altLang="de-DE" dirty="0"/>
              <a:t>Konfliktfähigkeit</a:t>
            </a:r>
          </a:p>
          <a:p>
            <a:pPr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de-DE" altLang="de-DE" dirty="0"/>
              <a:t>Toleranz	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altLang="de-DE" dirty="0"/>
              <a:t>		</a:t>
            </a:r>
          </a:p>
          <a:p>
            <a:pPr marL="0" indent="0">
              <a:spcBef>
                <a:spcPct val="50000"/>
              </a:spcBef>
              <a:buNone/>
            </a:pPr>
            <a:endParaRPr lang="de-DE" altLang="de-DE" dirty="0"/>
          </a:p>
        </p:txBody>
      </p:sp>
      <p:pic>
        <p:nvPicPr>
          <p:cNvPr id="5" name="Picture 2" descr="MCj02504690000[1]"/>
          <p:cNvPicPr>
            <a:picLocks noChangeAspect="1" noChangeArrowheads="1"/>
          </p:cNvPicPr>
          <p:nvPr/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1431925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907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onus">
  <a:themeElements>
    <a:clrScheme name="Cronus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ronus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ronus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399</Words>
  <Application>Microsoft Office PowerPoint</Application>
  <PresentationFormat>Bildschirmpräsentation (4:3)</PresentationFormat>
  <Paragraphs>73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9" baseType="lpstr">
      <vt:lpstr>Arial</vt:lpstr>
      <vt:lpstr>Calibri</vt:lpstr>
      <vt:lpstr>Georgia</vt:lpstr>
      <vt:lpstr>Wingdings</vt:lpstr>
      <vt:lpstr>Wingdings 2</vt:lpstr>
      <vt:lpstr>Cronus</vt:lpstr>
      <vt:lpstr>Sozialwissenschaften –  Was ist das?</vt:lpstr>
      <vt:lpstr>Die drei Bereiche des Faches</vt:lpstr>
      <vt:lpstr>Inhaltliche Gestaltung in der Jahrgangsstufe 7/8</vt:lpstr>
      <vt:lpstr>Themen</vt:lpstr>
      <vt:lpstr>Inhaltliche Gestaltung in der Jahrgangsstufe 9/10</vt:lpstr>
      <vt:lpstr>Themen</vt:lpstr>
      <vt:lpstr>Kompetenzen?!</vt:lpstr>
      <vt:lpstr>Fachliche Kompetenzen</vt:lpstr>
      <vt:lpstr>Soziale Kompetenzen</vt:lpstr>
      <vt:lpstr>Persönliche Kompetenzen</vt:lpstr>
      <vt:lpstr>Für wen ist das Fach interessant?</vt:lpstr>
      <vt:lpstr>Für wen ist das Fach interessant?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K. Friele</dc:creator>
  <cp:lastModifiedBy>Demren, Stefan (THS)</cp:lastModifiedBy>
  <cp:revision>36</cp:revision>
  <cp:lastPrinted>2015-03-21T17:36:00Z</cp:lastPrinted>
  <dcterms:created xsi:type="dcterms:W3CDTF">2015-03-21T14:52:21Z</dcterms:created>
  <dcterms:modified xsi:type="dcterms:W3CDTF">2022-04-06T13:47:40Z</dcterms:modified>
</cp:coreProperties>
</file>